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2"/>
  </p:notesMasterIdLst>
  <p:sldIdLst>
    <p:sldId id="256" r:id="rId2"/>
    <p:sldId id="377" r:id="rId3"/>
    <p:sldId id="468" r:id="rId4"/>
    <p:sldId id="342" r:id="rId5"/>
    <p:sldId id="458" r:id="rId6"/>
    <p:sldId id="411" r:id="rId7"/>
    <p:sldId id="460" r:id="rId8"/>
    <p:sldId id="452" r:id="rId9"/>
    <p:sldId id="343" r:id="rId10"/>
    <p:sldId id="409" r:id="rId1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82" autoAdjust="0"/>
    <p:restoredTop sz="99130" autoAdjust="0"/>
  </p:normalViewPr>
  <p:slideViewPr>
    <p:cSldViewPr>
      <p:cViewPr varScale="1">
        <p:scale>
          <a:sx n="94" d="100"/>
          <a:sy n="94" d="100"/>
        </p:scale>
        <p:origin x="-1338" y="-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E6C4DE1-3777-486E-8BD0-77A928B5A72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7491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718FC-5D81-477C-AB49-B80CF729A148}" type="slidenum">
              <a:rPr lang="fr-CA" smtClean="0"/>
              <a:pPr/>
              <a:t>1</a:t>
            </a:fld>
            <a:endParaRPr lang="fr-CA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</p:grpSp>
      <p:sp>
        <p:nvSpPr>
          <p:cNvPr id="798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fr-CA"/>
              <a:t>Cliquez pour modifier le style du titre</a:t>
            </a:r>
          </a:p>
        </p:txBody>
      </p:sp>
      <p:sp>
        <p:nvSpPr>
          <p:cNvPr id="798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406B-BABE-4D9D-A5C6-EAAAA6B2808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E4E36-3B94-4C76-A6BC-01F30A5143D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F998D-6BE5-4D3A-801D-36E0B75E1CE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B0E9-0682-4477-B389-3FFF043DDDD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B4FC2-C267-4D51-9468-3149E687C0D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AF4A7-3167-4545-952D-8DBAF024E9B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9C433-D31F-43F8-8EF3-A06EC1D9D78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94D07-715E-4C2C-A0BF-A3CC3C51148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D5A3-2DA5-477B-A0B9-602A88B451D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E205-A650-42CA-84ED-83B5F61E5B8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920B-76B0-41AF-B4A8-C98A221D55B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88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5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5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5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5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5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5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5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6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6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6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6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886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</p:grpSp>
      <p:sp>
        <p:nvSpPr>
          <p:cNvPr id="788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788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788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88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788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2B62640-7848-4AF7-B13B-2FA4E9C77C4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6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88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88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88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88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88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HCR A. Rodíguez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0000"/>
          </a:blip>
          <a:srcRect l="5509" r="6848"/>
          <a:stretch>
            <a:fillRect/>
          </a:stretch>
        </p:blipFill>
        <p:spPr>
          <a:xfrm>
            <a:off x="0" y="0"/>
            <a:ext cx="9144000" cy="6951072"/>
          </a:xfrm>
          <a:prstGeom prst="rect">
            <a:avLst/>
          </a:prstGeom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714375"/>
            <a:ext cx="8747001" cy="1444625"/>
          </a:xfrm>
        </p:spPr>
        <p:txBody>
          <a:bodyPr/>
          <a:lstStyle/>
          <a:p>
            <a:r>
              <a:rPr lang="en-CA" sz="4000" dirty="0" smtClean="0">
                <a:effectLst/>
              </a:rPr>
              <a:t>Entre </a:t>
            </a:r>
            <a:r>
              <a:rPr lang="en-CA" sz="4000" dirty="0" err="1" smtClean="0">
                <a:effectLst/>
              </a:rPr>
              <a:t>mythes</a:t>
            </a:r>
            <a:r>
              <a:rPr lang="en-CA" sz="4000" dirty="0" smtClean="0">
                <a:effectLst/>
              </a:rPr>
              <a:t> et </a:t>
            </a:r>
            <a:r>
              <a:rPr lang="en-CA" sz="4000" dirty="0" smtClean="0">
                <a:effectLst/>
              </a:rPr>
              <a:t>crises</a:t>
            </a:r>
            <a:r>
              <a:rPr lang="en-CA" sz="4000" dirty="0">
                <a:effectLst/>
              </a:rPr>
              <a:t>:</a:t>
            </a:r>
            <a:r>
              <a:rPr lang="en-CA" sz="4000" dirty="0" smtClean="0">
                <a:effectLst/>
              </a:rPr>
              <a:t> </a:t>
            </a:r>
            <a:r>
              <a:rPr lang="en-CA" sz="4000" dirty="0" smtClean="0">
                <a:effectLst/>
              </a:rPr>
              <a:t/>
            </a:r>
            <a:br>
              <a:rPr lang="en-CA" sz="4000" dirty="0" smtClean="0">
                <a:effectLst/>
              </a:rPr>
            </a:br>
            <a:r>
              <a:rPr lang="en-CA" sz="4000" dirty="0" err="1" smtClean="0">
                <a:effectLst/>
              </a:rPr>
              <a:t>Repenser</a:t>
            </a:r>
            <a:r>
              <a:rPr lang="en-CA" sz="4000" dirty="0">
                <a:effectLst/>
              </a:rPr>
              <a:t> </a:t>
            </a:r>
            <a:r>
              <a:rPr lang="en-CA" sz="4000" dirty="0" smtClean="0">
                <a:effectLst/>
              </a:rPr>
              <a:t>les </a:t>
            </a:r>
            <a:r>
              <a:rPr lang="en-CA" sz="4000" dirty="0" err="1" smtClean="0">
                <a:effectLst/>
              </a:rPr>
              <a:t>politiques</a:t>
            </a:r>
            <a:r>
              <a:rPr lang="en-CA" sz="4000" dirty="0" smtClean="0">
                <a:effectLst/>
              </a:rPr>
              <a:t>  </a:t>
            </a:r>
            <a:r>
              <a:rPr lang="en-CA" sz="4000" dirty="0" err="1" smtClean="0">
                <a:effectLst/>
              </a:rPr>
              <a:t>migratoires</a:t>
            </a:r>
            <a:r>
              <a:rPr lang="en-CA" sz="4000" dirty="0" smtClean="0">
                <a:effectLst/>
              </a:rPr>
              <a:t/>
            </a:r>
            <a:br>
              <a:rPr lang="en-CA" sz="4000" dirty="0" smtClean="0">
                <a:effectLst/>
              </a:rPr>
            </a:br>
            <a:r>
              <a:rPr lang="en-CA" sz="4000" dirty="0" smtClean="0">
                <a:effectLst/>
              </a:rPr>
              <a:t>et la place du migrant </a:t>
            </a:r>
            <a:r>
              <a:rPr lang="en-CA" sz="4000" dirty="0" err="1" smtClean="0">
                <a:effectLst/>
              </a:rPr>
              <a:t>dans</a:t>
            </a:r>
            <a:r>
              <a:rPr lang="en-CA" sz="4000" dirty="0" smtClean="0">
                <a:effectLst/>
              </a:rPr>
              <a:t> </a:t>
            </a:r>
            <a:r>
              <a:rPr lang="en-CA" sz="4000" dirty="0" err="1" smtClean="0">
                <a:effectLst/>
              </a:rPr>
              <a:t>nos</a:t>
            </a:r>
            <a:r>
              <a:rPr lang="en-CA" sz="4000" dirty="0" smtClean="0">
                <a:effectLst/>
              </a:rPr>
              <a:t> </a:t>
            </a:r>
            <a:r>
              <a:rPr lang="en-CA" sz="4000" dirty="0" err="1" smtClean="0">
                <a:effectLst/>
              </a:rPr>
              <a:t>sociétés</a:t>
            </a:r>
            <a:endParaRPr lang="fr-CA" sz="4000" dirty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4857750"/>
            <a:ext cx="7344816" cy="1666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CA" sz="3600" b="1" dirty="0" smtClean="0"/>
              <a:t>François Crépeau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CA" sz="1600" b="1" dirty="0" smtClean="0"/>
              <a:t>United Nations </a:t>
            </a:r>
            <a:r>
              <a:rPr lang="fr-CA" sz="1600" b="1" dirty="0" err="1" smtClean="0"/>
              <a:t>Special</a:t>
            </a:r>
            <a:r>
              <a:rPr lang="fr-CA" sz="1600" b="1" dirty="0" smtClean="0"/>
              <a:t> Rapporteur on the Human Rights of Migrants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>
                <a:effectLst/>
              </a:rPr>
              <a:t>Visiting Fellow, Global Migration Centre, Graduate Institute Geneva (2013-2014</a:t>
            </a:r>
            <a:r>
              <a:rPr lang="en-US" sz="1600" b="1" dirty="0" smtClean="0">
                <a:effectLst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CA" sz="1600" b="1" dirty="0" smtClean="0"/>
              <a:t>Hans </a:t>
            </a:r>
            <a:r>
              <a:rPr lang="fr-CA" sz="1600" b="1" dirty="0" smtClean="0"/>
              <a:t>&amp;Tamar Oppenheimer </a:t>
            </a:r>
            <a:r>
              <a:rPr lang="fr-CA" sz="1600" b="1" dirty="0" err="1" smtClean="0"/>
              <a:t>Professor</a:t>
            </a:r>
            <a:r>
              <a:rPr lang="fr-CA" sz="1600" b="1" dirty="0" smtClean="0"/>
              <a:t> of Public International Law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CA" sz="1600" b="1" dirty="0" smtClean="0"/>
              <a:t>McGill University</a:t>
            </a:r>
          </a:p>
          <a:p>
            <a:pPr eaLnBrk="1" hangingPunct="1">
              <a:lnSpc>
                <a:spcPct val="80000"/>
              </a:lnSpc>
              <a:defRPr/>
            </a:pPr>
            <a:endParaRPr lang="fr-CA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CA" sz="1800" b="1" dirty="0" err="1" smtClean="0"/>
              <a:t>StopExclusion</a:t>
            </a:r>
            <a:r>
              <a:rPr lang="fr-CA" sz="1800" b="1" dirty="0" smtClean="0"/>
              <a:t> 2014</a:t>
            </a:r>
            <a:endParaRPr lang="fr-CA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fugee children.jp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>
          <a:xfrm>
            <a:off x="0" y="-1"/>
            <a:ext cx="9144000" cy="6953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“Les </a:t>
            </a:r>
            <a:r>
              <a:rPr lang="en-US" sz="4000" dirty="0" err="1" smtClean="0"/>
              <a:t>droits</a:t>
            </a:r>
            <a:r>
              <a:rPr lang="en-US" sz="4000" dirty="0" smtClean="0"/>
              <a:t> des migrants </a:t>
            </a:r>
            <a:r>
              <a:rPr lang="en-US" sz="4000" dirty="0" err="1" smtClean="0"/>
              <a:t>sont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des </a:t>
            </a:r>
            <a:r>
              <a:rPr lang="en-US" sz="4000" dirty="0" err="1" smtClean="0"/>
              <a:t>droits</a:t>
            </a:r>
            <a:r>
              <a:rPr lang="en-US" sz="4000" dirty="0" smtClean="0"/>
              <a:t> de </a:t>
            </a:r>
            <a:r>
              <a:rPr lang="en-US" sz="4000" dirty="0" err="1" smtClean="0"/>
              <a:t>l’homme</a:t>
            </a:r>
            <a:r>
              <a:rPr lang="en-US" sz="4000" dirty="0" smtClean="0"/>
              <a:t>”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“La </a:t>
            </a:r>
            <a:r>
              <a:rPr lang="en-US" sz="4000" dirty="0" err="1" smtClean="0"/>
              <a:t>dignité</a:t>
            </a:r>
            <a:r>
              <a:rPr lang="en-US" sz="4000" dirty="0" smtClean="0"/>
              <a:t> </a:t>
            </a:r>
            <a:r>
              <a:rPr lang="en-US" sz="4000" dirty="0" err="1" smtClean="0"/>
              <a:t>n’a</a:t>
            </a:r>
            <a:r>
              <a:rPr lang="en-US" sz="4000" dirty="0" smtClean="0"/>
              <a:t> pas de </a:t>
            </a:r>
            <a:r>
              <a:rPr lang="en-US" sz="4000" dirty="0" err="1" smtClean="0"/>
              <a:t>nationalité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410369"/>
          </a:xfrm>
        </p:spPr>
        <p:txBody>
          <a:bodyPr/>
          <a:lstStyle/>
          <a:p>
            <a:pPr>
              <a:defRPr/>
            </a:pPr>
            <a:endParaRPr lang="en-US" sz="2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eakthrough-Institute.jp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>
          <a:xfrm>
            <a:off x="0" y="-60041"/>
            <a:ext cx="9144000" cy="6918065"/>
          </a:xfrm>
          <a:prstGeom prst="rect">
            <a:avLst/>
          </a:prstGeom>
        </p:spPr>
      </p:pic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Nous sommes tous des migrants</a:t>
            </a:r>
            <a:endParaRPr lang="fr-FR" dirty="0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28799"/>
            <a:ext cx="7416824" cy="4502125"/>
          </a:xfrm>
        </p:spPr>
        <p:txBody>
          <a:bodyPr/>
          <a:lstStyle/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r>
              <a:rPr lang="en-CA" dirty="0" err="1"/>
              <a:t>Dans</a:t>
            </a:r>
            <a:r>
              <a:rPr lang="en-CA" dirty="0"/>
              <a:t> </a:t>
            </a:r>
            <a:r>
              <a:rPr lang="en-CA" dirty="0" err="1"/>
              <a:t>l’ADN</a:t>
            </a:r>
            <a:r>
              <a:rPr lang="en-CA" dirty="0"/>
              <a:t> de </a:t>
            </a:r>
            <a:r>
              <a:rPr lang="en-CA" dirty="0" err="1"/>
              <a:t>l’humanité</a:t>
            </a:r>
            <a:endParaRPr lang="en-CA" dirty="0"/>
          </a:p>
          <a:p>
            <a:pPr eaLnBrk="1" hangingPunct="1">
              <a:defRPr/>
            </a:pPr>
            <a:r>
              <a:rPr lang="en-CA" dirty="0"/>
              <a:t>Notre </a:t>
            </a:r>
            <a:r>
              <a:rPr lang="en-CA" dirty="0" err="1"/>
              <a:t>réponse</a:t>
            </a:r>
            <a:r>
              <a:rPr lang="en-CA" dirty="0"/>
              <a:t> aux </a:t>
            </a:r>
            <a:r>
              <a:rPr lang="en-CA" dirty="0" err="1"/>
              <a:t>défis</a:t>
            </a:r>
            <a:r>
              <a:rPr lang="en-CA" dirty="0"/>
              <a:t> </a:t>
            </a:r>
            <a:r>
              <a:rPr lang="en-CA" dirty="0" err="1"/>
              <a:t>économiques</a:t>
            </a:r>
            <a:r>
              <a:rPr lang="en-CA" dirty="0"/>
              <a:t>, </a:t>
            </a:r>
            <a:r>
              <a:rPr lang="en-CA" dirty="0" err="1"/>
              <a:t>politiques</a:t>
            </a:r>
            <a:r>
              <a:rPr lang="en-CA" dirty="0"/>
              <a:t> et </a:t>
            </a:r>
            <a:r>
              <a:rPr lang="en-CA" dirty="0" err="1"/>
              <a:t>environnementaux</a:t>
            </a:r>
            <a:endParaRPr lang="en-CA" dirty="0"/>
          </a:p>
          <a:p>
            <a:pPr eaLnBrk="1" hangingPunct="1">
              <a:defRPr/>
            </a:pPr>
            <a:r>
              <a:rPr lang="en-CA" dirty="0" err="1"/>
              <a:t>Parcours</a:t>
            </a:r>
            <a:r>
              <a:rPr lang="en-CA" dirty="0"/>
              <a:t> </a:t>
            </a:r>
            <a:r>
              <a:rPr lang="en-CA" dirty="0" err="1"/>
              <a:t>proches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transcontinentaux</a:t>
            </a:r>
            <a:endParaRPr lang="en-CA" dirty="0"/>
          </a:p>
          <a:p>
            <a:pPr eaLnBrk="1" hangingPunct="1">
              <a:defRPr/>
            </a:pPr>
            <a:r>
              <a:rPr lang="en-CA" dirty="0"/>
              <a:t>Nous </a:t>
            </a:r>
            <a:r>
              <a:rPr lang="en-CA" dirty="0" err="1"/>
              <a:t>nous</a:t>
            </a:r>
            <a:r>
              <a:rPr lang="en-CA" dirty="0"/>
              <a:t> </a:t>
            </a:r>
            <a:r>
              <a:rPr lang="en-CA" dirty="0" err="1"/>
              <a:t>déplaçons</a:t>
            </a:r>
            <a:r>
              <a:rPr lang="en-CA" dirty="0"/>
              <a:t> sans </a:t>
            </a:r>
            <a:r>
              <a:rPr lang="en-CA" dirty="0" err="1"/>
              <a:t>cesse</a:t>
            </a:r>
            <a:endParaRPr lang="en-CA" dirty="0"/>
          </a:p>
          <a:p>
            <a:pPr eaLnBrk="1" hangingPunct="1">
              <a:defRPr/>
            </a:pPr>
            <a:r>
              <a:rPr lang="en-CA" dirty="0"/>
              <a:t>La migration </a:t>
            </a:r>
            <a:r>
              <a:rPr lang="en-CA" dirty="0" err="1"/>
              <a:t>n’est</a:t>
            </a:r>
            <a:r>
              <a:rPr lang="en-CA" dirty="0"/>
              <a:t> pas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anomalie</a:t>
            </a:r>
            <a:endParaRPr lang="en-CA" dirty="0"/>
          </a:p>
          <a:p>
            <a:pPr lvl="2"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4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>
          <a:xfrm>
            <a:off x="0" y="0"/>
            <a:ext cx="9144000" cy="6955976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696"/>
            <a:ext cx="7772400" cy="936104"/>
          </a:xfrm>
        </p:spPr>
        <p:txBody>
          <a:bodyPr/>
          <a:lstStyle/>
          <a:p>
            <a:pPr eaLnBrk="1" hangingPunct="1">
              <a:defRPr/>
            </a:pPr>
            <a:r>
              <a:rPr lang="en-CA" sz="4800" dirty="0" smtClean="0"/>
              <a:t>Les migrants </a:t>
            </a:r>
            <a:r>
              <a:rPr lang="en-CA" sz="4800" dirty="0" err="1" smtClean="0"/>
              <a:t>ont</a:t>
            </a:r>
            <a:r>
              <a:rPr lang="en-CA" sz="4800" dirty="0" smtClean="0"/>
              <a:t> des </a:t>
            </a:r>
            <a:r>
              <a:rPr lang="en-CA" sz="4800" dirty="0" err="1" smtClean="0"/>
              <a:t>droits</a:t>
            </a:r>
            <a:r>
              <a:rPr lang="en-CA" sz="3600" dirty="0"/>
              <a:t/>
            </a:r>
            <a:br>
              <a:rPr lang="en-CA" sz="3600" dirty="0"/>
            </a:br>
            <a:endParaRPr lang="fr-CA" sz="3600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556792"/>
            <a:ext cx="8136904" cy="4608512"/>
          </a:xfrm>
        </p:spPr>
        <p:txBody>
          <a:bodyPr/>
          <a:lstStyle/>
          <a:p>
            <a:pPr marL="457200" indent="-457200" algn="l" eaLnBrk="1" hangingPunct="1">
              <a:buFont typeface="Wingdings" pitchFamily="2" charset="2"/>
              <a:buChar char="§"/>
              <a:defRPr/>
            </a:pPr>
            <a:r>
              <a:rPr lang="fr-FR" sz="2800" dirty="0" smtClean="0"/>
              <a:t>Deux droits réservés au citoyen</a:t>
            </a:r>
          </a:p>
          <a:p>
            <a:pPr marL="457200" indent="-457200" algn="l" eaLnBrk="1" hangingPunct="1">
              <a:buFont typeface="Wingdings" pitchFamily="2" charset="2"/>
              <a:buChar char="§"/>
              <a:defRPr/>
            </a:pPr>
            <a:r>
              <a:rPr lang="fr-FR" sz="2800" dirty="0" smtClean="0"/>
              <a:t>Tous les autres </a:t>
            </a:r>
            <a:r>
              <a:rPr lang="fr-FR" sz="2800" dirty="0" smtClean="0"/>
              <a:t>droits: pour </a:t>
            </a:r>
            <a:r>
              <a:rPr lang="fr-FR" sz="2800" dirty="0" smtClean="0"/>
              <a:t>« tous »</a:t>
            </a:r>
          </a:p>
          <a:p>
            <a:pPr marL="457200" indent="-457200" algn="l" eaLnBrk="1" hangingPunct="1">
              <a:buFont typeface="Wingdings" pitchFamily="2" charset="2"/>
              <a:buChar char="§"/>
              <a:defRPr/>
            </a:pPr>
            <a:r>
              <a:rPr lang="fr-FR" sz="2800" dirty="0" smtClean="0"/>
              <a:t>Droit à l’égalité: Toute </a:t>
            </a:r>
            <a:r>
              <a:rPr lang="fr-FR" sz="2800" dirty="0" smtClean="0"/>
              <a:t>distinction </a:t>
            </a:r>
            <a:r>
              <a:rPr lang="fr-FR" sz="2800" dirty="0" smtClean="0"/>
              <a:t>« justifiée »</a:t>
            </a:r>
          </a:p>
          <a:p>
            <a:pPr marL="457200" indent="-457200" algn="l" eaLnBrk="1" hangingPunct="1">
              <a:buFont typeface="Wingdings" pitchFamily="2" charset="2"/>
              <a:buChar char="§"/>
              <a:defRPr/>
            </a:pPr>
            <a:r>
              <a:rPr lang="fr-FR" sz="2800" dirty="0"/>
              <a:t>E</a:t>
            </a:r>
            <a:r>
              <a:rPr lang="fr-FR" sz="2800" dirty="0" smtClean="0"/>
              <a:t>xpulsion </a:t>
            </a:r>
            <a:r>
              <a:rPr lang="fr-FR" sz="2800" dirty="0" smtClean="0"/>
              <a:t>et </a:t>
            </a:r>
            <a:r>
              <a:rPr lang="fr-FR" sz="2800" dirty="0" smtClean="0"/>
              <a:t>détention: possibles dans </a:t>
            </a:r>
            <a:r>
              <a:rPr lang="fr-FR" sz="2800" dirty="0" smtClean="0"/>
              <a:t>le cadre de la protection générale des droits humains</a:t>
            </a:r>
          </a:p>
          <a:p>
            <a:pPr marL="457200" indent="-457200" algn="l" eaLnBrk="1" hangingPunct="1">
              <a:buFont typeface="Wingdings" pitchFamily="2" charset="2"/>
              <a:buChar char="§"/>
              <a:defRPr/>
            </a:pPr>
            <a:r>
              <a:rPr lang="fr-FR" sz="2800" dirty="0"/>
              <a:t>Pas forcément les mêmes services gouvernementaux</a:t>
            </a:r>
          </a:p>
          <a:p>
            <a:pPr marL="457200" indent="-457200" algn="l" eaLnBrk="1" hangingPunct="1">
              <a:buFont typeface="Wingdings" pitchFamily="2" charset="2"/>
              <a:buChar char="§"/>
              <a:defRPr/>
            </a:pPr>
            <a:r>
              <a:rPr lang="fr-FR" sz="2800" dirty="0" smtClean="0"/>
              <a:t>La </a:t>
            </a:r>
            <a:r>
              <a:rPr lang="fr-FR" sz="2800" dirty="0" smtClean="0"/>
              <a:t>dignité du migrant n’est pas différente de la nôtre: individualiser les solutions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atrovision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 smtClean="0"/>
              <a:t>La migration irrégulière </a:t>
            </a:r>
            <a:r>
              <a:rPr lang="fr-FR" sz="3200" dirty="0" smtClean="0"/>
              <a:t>n’est </a:t>
            </a:r>
            <a:r>
              <a:rPr lang="fr-FR" sz="3200" dirty="0" smtClean="0"/>
              <a:t>pas un crime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400599"/>
          </a:xfrm>
        </p:spPr>
        <p:txBody>
          <a:bodyPr/>
          <a:lstStyle/>
          <a:p>
            <a:pPr eaLnBrk="1" hangingPunct="1">
              <a:defRPr/>
            </a:pPr>
            <a:r>
              <a:rPr lang="en-CA" sz="2600" dirty="0" smtClean="0"/>
              <a:t>Violation </a:t>
            </a:r>
            <a:r>
              <a:rPr lang="en-CA" sz="2600" dirty="0" smtClean="0"/>
              <a:t>de </a:t>
            </a:r>
            <a:r>
              <a:rPr lang="en-CA" sz="2600" dirty="0" err="1" smtClean="0"/>
              <a:t>règles</a:t>
            </a:r>
            <a:r>
              <a:rPr lang="en-CA" sz="2600" dirty="0" smtClean="0"/>
              <a:t> </a:t>
            </a:r>
            <a:r>
              <a:rPr lang="en-CA" sz="2600" dirty="0" err="1" smtClean="0"/>
              <a:t>administratives</a:t>
            </a:r>
            <a:endParaRPr lang="en-CA" sz="2600" dirty="0" smtClean="0"/>
          </a:p>
          <a:p>
            <a:pPr eaLnBrk="1" hangingPunct="1">
              <a:defRPr/>
            </a:pPr>
            <a:r>
              <a:rPr lang="en-CA" sz="2600" dirty="0" smtClean="0"/>
              <a:t>Pas un crime </a:t>
            </a:r>
            <a:r>
              <a:rPr lang="en-CA" sz="2600" dirty="0" err="1" smtClean="0"/>
              <a:t>contre</a:t>
            </a:r>
            <a:r>
              <a:rPr lang="en-CA" sz="2600" dirty="0" smtClean="0"/>
              <a:t> </a:t>
            </a:r>
            <a:r>
              <a:rPr lang="en-CA" sz="2600" dirty="0" err="1" smtClean="0"/>
              <a:t>personnes</a:t>
            </a:r>
            <a:r>
              <a:rPr lang="en-CA" sz="2600" dirty="0" smtClean="0"/>
              <a:t>, </a:t>
            </a:r>
            <a:r>
              <a:rPr lang="en-CA" sz="2600" dirty="0" err="1" smtClean="0"/>
              <a:t>biens</a:t>
            </a:r>
            <a:r>
              <a:rPr lang="en-CA" sz="2600" dirty="0" smtClean="0"/>
              <a:t> </a:t>
            </a:r>
            <a:r>
              <a:rPr lang="en-CA" sz="2600" dirty="0" err="1" smtClean="0"/>
              <a:t>ou</a:t>
            </a:r>
            <a:r>
              <a:rPr lang="en-CA" sz="2600" dirty="0" smtClean="0"/>
              <a:t> </a:t>
            </a:r>
            <a:r>
              <a:rPr lang="en-CA" sz="2600" dirty="0" err="1" smtClean="0"/>
              <a:t>sécurité</a:t>
            </a:r>
            <a:endParaRPr lang="en-CA" sz="2600" dirty="0" smtClean="0"/>
          </a:p>
          <a:p>
            <a:pPr eaLnBrk="1" hangingPunct="1">
              <a:defRPr/>
            </a:pPr>
            <a:r>
              <a:rPr lang="en-CA" sz="2600" dirty="0" err="1"/>
              <a:t>Tendance</a:t>
            </a:r>
            <a:r>
              <a:rPr lang="en-CA" sz="2600" dirty="0"/>
              <a:t> </a:t>
            </a:r>
            <a:r>
              <a:rPr lang="en-CA" sz="2600" dirty="0" err="1"/>
              <a:t>lourde</a:t>
            </a:r>
            <a:r>
              <a:rPr lang="en-CA" sz="2600" dirty="0"/>
              <a:t>: criminalisation immigration </a:t>
            </a:r>
            <a:r>
              <a:rPr lang="en-CA" sz="2600" dirty="0" err="1"/>
              <a:t>irrégulière</a:t>
            </a:r>
            <a:endParaRPr lang="en-CA" sz="2600" dirty="0"/>
          </a:p>
          <a:p>
            <a:pPr eaLnBrk="1" hangingPunct="1">
              <a:defRPr/>
            </a:pPr>
            <a:r>
              <a:rPr lang="en-CA" sz="2600" dirty="0" err="1" smtClean="0"/>
              <a:t>Processus</a:t>
            </a:r>
            <a:r>
              <a:rPr lang="en-CA" sz="2600" dirty="0" smtClean="0"/>
              <a:t> </a:t>
            </a:r>
            <a:r>
              <a:rPr lang="en-CA" sz="2600" dirty="0" smtClean="0"/>
              <a:t>de “</a:t>
            </a:r>
            <a:r>
              <a:rPr lang="en-CA" sz="2600" dirty="0" err="1" smtClean="0"/>
              <a:t>sécurisation</a:t>
            </a:r>
            <a:r>
              <a:rPr lang="en-CA" sz="2600" dirty="0" smtClean="0"/>
              <a:t>” des </a:t>
            </a:r>
            <a:r>
              <a:rPr lang="en-CA" sz="2600" dirty="0" err="1" smtClean="0"/>
              <a:t>politiques</a:t>
            </a:r>
            <a:r>
              <a:rPr lang="en-CA" sz="2600" dirty="0" smtClean="0"/>
              <a:t> </a:t>
            </a:r>
            <a:r>
              <a:rPr lang="en-CA" sz="2600" dirty="0" err="1" smtClean="0"/>
              <a:t>migratoires</a:t>
            </a:r>
            <a:endParaRPr lang="en-CA" sz="2600" dirty="0" smtClean="0"/>
          </a:p>
          <a:p>
            <a:pPr eaLnBrk="1" hangingPunct="1">
              <a:defRPr/>
            </a:pPr>
            <a:r>
              <a:rPr lang="en-CA" sz="2600" dirty="0" smtClean="0"/>
              <a:t>La </a:t>
            </a:r>
            <a:r>
              <a:rPr lang="en-CA" sz="2600" dirty="0" smtClean="0"/>
              <a:t>criminalisation du </a:t>
            </a:r>
            <a:r>
              <a:rPr lang="en-CA" sz="2600" dirty="0" err="1" smtClean="0"/>
              <a:t>discours</a:t>
            </a:r>
            <a:r>
              <a:rPr lang="en-CA" sz="2600" dirty="0" smtClean="0"/>
              <a:t> </a:t>
            </a:r>
            <a:r>
              <a:rPr lang="en-CA" sz="2600" dirty="0" err="1" smtClean="0"/>
              <a:t>n’entraîne</a:t>
            </a:r>
            <a:r>
              <a:rPr lang="en-CA" sz="2600" dirty="0" smtClean="0"/>
              <a:t> pas </a:t>
            </a:r>
            <a:r>
              <a:rPr lang="en-CA" sz="2600" dirty="0" err="1" smtClean="0"/>
              <a:t>l’application</a:t>
            </a:r>
            <a:r>
              <a:rPr lang="en-CA" sz="2600" dirty="0" smtClean="0"/>
              <a:t> du droit </a:t>
            </a:r>
            <a:r>
              <a:rPr lang="en-CA" sz="2600" dirty="0" err="1" smtClean="0"/>
              <a:t>criminel</a:t>
            </a:r>
            <a:endParaRPr lang="en-CA" sz="2600" dirty="0" smtClean="0"/>
          </a:p>
          <a:p>
            <a:pPr eaLnBrk="1" hangingPunct="1">
              <a:defRPr/>
            </a:pPr>
            <a:r>
              <a:rPr lang="en-CA" sz="2600" dirty="0" smtClean="0"/>
              <a:t>Push-pull factors: </a:t>
            </a:r>
            <a:r>
              <a:rPr lang="en-CA" sz="2600" dirty="0" err="1" smtClean="0"/>
              <a:t>États</a:t>
            </a:r>
            <a:r>
              <a:rPr lang="en-CA" sz="2600" dirty="0" smtClean="0"/>
              <a:t> co-</a:t>
            </a:r>
            <a:r>
              <a:rPr lang="en-CA" sz="2600" dirty="0" err="1" smtClean="0"/>
              <a:t>responsables</a:t>
            </a:r>
            <a:r>
              <a:rPr lang="en-CA" sz="2600" dirty="0" smtClean="0"/>
              <a:t> flux </a:t>
            </a:r>
            <a:r>
              <a:rPr lang="en-CA" sz="2600" dirty="0" err="1" smtClean="0"/>
              <a:t>irréguliers</a:t>
            </a:r>
            <a:endParaRPr lang="en-CA" sz="2600" dirty="0" smtClean="0"/>
          </a:p>
          <a:p>
            <a:pPr eaLnBrk="1" hangingPunct="1">
              <a:defRPr/>
            </a:pPr>
            <a:r>
              <a:rPr lang="en-CA" sz="2600" dirty="0" err="1" smtClean="0"/>
              <a:t>États</a:t>
            </a:r>
            <a:r>
              <a:rPr lang="en-CA" sz="2600" dirty="0" smtClean="0"/>
              <a:t> co-</a:t>
            </a:r>
            <a:r>
              <a:rPr lang="en-CA" sz="2600" dirty="0" err="1" smtClean="0"/>
              <a:t>responsables</a:t>
            </a:r>
            <a:r>
              <a:rPr lang="en-CA" sz="2600" dirty="0" smtClean="0"/>
              <a:t> </a:t>
            </a:r>
            <a:r>
              <a:rPr lang="en-CA" sz="2600" dirty="0" err="1" smtClean="0"/>
              <a:t>morts</a:t>
            </a:r>
            <a:r>
              <a:rPr lang="en-CA" sz="2600" dirty="0" smtClean="0"/>
              <a:t> </a:t>
            </a:r>
            <a:r>
              <a:rPr lang="en-CA" sz="2600" dirty="0"/>
              <a:t>aux </a:t>
            </a:r>
            <a:r>
              <a:rPr lang="en-CA" sz="2600" dirty="0" err="1"/>
              <a:t>frontières</a:t>
            </a:r>
            <a:r>
              <a:rPr lang="en-CA" sz="2600" dirty="0"/>
              <a:t> </a:t>
            </a:r>
            <a:r>
              <a:rPr lang="en-CA" sz="2600" dirty="0" smtClean="0"/>
              <a:t>(</a:t>
            </a:r>
            <a:r>
              <a:rPr lang="en-CA" sz="2600" dirty="0" err="1" smtClean="0"/>
              <a:t>mer</a:t>
            </a:r>
            <a:r>
              <a:rPr lang="en-CA" sz="2600" dirty="0"/>
              <a:t>, </a:t>
            </a:r>
            <a:r>
              <a:rPr lang="en-CA" sz="2600" dirty="0" err="1" smtClean="0"/>
              <a:t>déserts</a:t>
            </a:r>
            <a:r>
              <a:rPr lang="en-CA" sz="2600" dirty="0" smtClean="0"/>
              <a:t>)</a:t>
            </a:r>
            <a:endParaRPr lang="en-CA" sz="2600" dirty="0"/>
          </a:p>
          <a:p>
            <a:pPr eaLnBrk="1" hangingPunct="1">
              <a:defRPr/>
            </a:pPr>
            <a:r>
              <a:rPr lang="en-CA" sz="2600" dirty="0" smtClean="0"/>
              <a:t>“</a:t>
            </a:r>
            <a:r>
              <a:rPr lang="en-CA" sz="2600" dirty="0" err="1"/>
              <a:t>Sceller</a:t>
            </a:r>
            <a:r>
              <a:rPr lang="en-CA" sz="2600" dirty="0"/>
              <a:t>” la </a:t>
            </a:r>
            <a:r>
              <a:rPr lang="en-CA" sz="2600" dirty="0" err="1"/>
              <a:t>frontière</a:t>
            </a:r>
            <a:r>
              <a:rPr lang="en-CA" sz="2600" dirty="0"/>
              <a:t> </a:t>
            </a:r>
            <a:r>
              <a:rPr lang="en-CA" sz="2600" dirty="0" err="1"/>
              <a:t>est</a:t>
            </a:r>
            <a:r>
              <a:rPr lang="en-CA" sz="2600" dirty="0"/>
              <a:t> un </a:t>
            </a:r>
            <a:r>
              <a:rPr lang="en-CA" sz="2600" dirty="0" err="1"/>
              <a:t>phantasme</a:t>
            </a:r>
            <a:endParaRPr lang="en-CA" sz="2600" dirty="0"/>
          </a:p>
          <a:p>
            <a:pPr eaLnBrk="1" hangingPunct="1">
              <a:defRPr/>
            </a:pPr>
            <a:r>
              <a:rPr lang="en-CA" sz="2600" dirty="0" smtClean="0"/>
              <a:t>De “</a:t>
            </a:r>
            <a:r>
              <a:rPr lang="en-CA" sz="2600" dirty="0" err="1" smtClean="0"/>
              <a:t>Tolérance-zéro</a:t>
            </a:r>
            <a:r>
              <a:rPr lang="en-CA" sz="2600" dirty="0"/>
              <a:t>” à </a:t>
            </a:r>
            <a:r>
              <a:rPr lang="en-CA" sz="2600" dirty="0" smtClean="0"/>
              <a:t>“</a:t>
            </a:r>
            <a:r>
              <a:rPr lang="en-CA" sz="2600" dirty="0" err="1" smtClean="0"/>
              <a:t>Réduction</a:t>
            </a:r>
            <a:r>
              <a:rPr lang="en-CA" sz="2600" dirty="0" smtClean="0"/>
              <a:t> des </a:t>
            </a:r>
            <a:r>
              <a:rPr lang="en-CA" sz="2600" dirty="0" err="1"/>
              <a:t>dommages</a:t>
            </a:r>
            <a:r>
              <a:rPr lang="en-CA" sz="2600" dirty="0"/>
              <a:t>”: Prohibition, “war on </a:t>
            </a:r>
            <a:r>
              <a:rPr lang="en-CA" sz="2600" dirty="0" smtClean="0"/>
              <a:t>drugs”</a:t>
            </a:r>
            <a:endParaRPr lang="en-CA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2" name="Acrobat Document" r:id="rId3" imgW="11638095" imgH="8040222" progId="AcroExch.Document.7">
                  <p:embed/>
                </p:oleObj>
              </mc:Choice>
              <mc:Fallback>
                <p:oleObj name="Acrobat Document" r:id="rId3" imgW="11638095" imgH="8040222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ose-malamillo.jp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>
          <a:xfrm>
            <a:off x="0" y="-24"/>
            <a:ext cx="9144000" cy="6918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pPr>
              <a:defRPr/>
            </a:pPr>
            <a:r>
              <a:rPr lang="en-CA" sz="3200" dirty="0"/>
              <a:t>La </a:t>
            </a:r>
            <a:r>
              <a:rPr lang="en-CA" sz="3200" dirty="0" err="1"/>
              <a:t>vulnérabilité</a:t>
            </a:r>
            <a:r>
              <a:rPr lang="en-CA" sz="3200" dirty="0"/>
              <a:t> des migrants </a:t>
            </a:r>
            <a:r>
              <a:rPr lang="en-CA" sz="3200" dirty="0" err="1"/>
              <a:t>est</a:t>
            </a:r>
            <a:r>
              <a:rPr lang="en-CA" sz="3200" dirty="0"/>
              <a:t> “</a:t>
            </a:r>
            <a:r>
              <a:rPr lang="en-CA" sz="3200" dirty="0" err="1"/>
              <a:t>construite</a:t>
            </a:r>
            <a:r>
              <a:rPr lang="en-CA" sz="3200" dirty="0"/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400" dirty="0"/>
              <a:t>La migration </a:t>
            </a:r>
            <a:r>
              <a:rPr lang="en-CA" sz="2400" dirty="0" err="1" smtClean="0"/>
              <a:t>temporaire</a:t>
            </a:r>
            <a:r>
              <a:rPr lang="en-CA" sz="2400" dirty="0" smtClean="0"/>
              <a:t> (</a:t>
            </a:r>
            <a:r>
              <a:rPr lang="en-CA" sz="2400" dirty="0" err="1" smtClean="0"/>
              <a:t>régulière</a:t>
            </a:r>
            <a:r>
              <a:rPr lang="en-CA" sz="2400" dirty="0" smtClean="0"/>
              <a:t> </a:t>
            </a:r>
            <a:r>
              <a:rPr lang="en-CA" sz="2400" dirty="0" err="1" smtClean="0"/>
              <a:t>ou</a:t>
            </a:r>
            <a:r>
              <a:rPr lang="en-CA" sz="2400" dirty="0" smtClean="0"/>
              <a:t> non) </a:t>
            </a:r>
            <a:r>
              <a:rPr lang="en-CA" sz="2400" dirty="0"/>
              <a:t>de </a:t>
            </a:r>
            <a:r>
              <a:rPr lang="en-CA" sz="2400" dirty="0" err="1"/>
              <a:t>travailleurs</a:t>
            </a:r>
            <a:r>
              <a:rPr lang="en-CA" sz="2400" dirty="0"/>
              <a:t> </a:t>
            </a:r>
            <a:r>
              <a:rPr lang="en-CA" sz="2400" dirty="0" err="1"/>
              <a:t>peut</a:t>
            </a:r>
            <a:r>
              <a:rPr lang="en-CA" sz="2400" dirty="0"/>
              <a:t> </a:t>
            </a:r>
            <a:r>
              <a:rPr lang="en-CA" sz="2400" dirty="0" err="1"/>
              <a:t>être</a:t>
            </a:r>
            <a:r>
              <a:rPr lang="en-CA" sz="2400" dirty="0"/>
              <a:t> </a:t>
            </a:r>
            <a:r>
              <a:rPr lang="en-CA" sz="2400" dirty="0" err="1"/>
              <a:t>bénéfique</a:t>
            </a:r>
            <a:r>
              <a:rPr lang="en-CA" sz="2400" dirty="0"/>
              <a:t> pour </a:t>
            </a:r>
            <a:r>
              <a:rPr lang="en-CA" sz="2400" dirty="0" err="1"/>
              <a:t>tous</a:t>
            </a:r>
            <a:endParaRPr lang="en-CA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err="1"/>
              <a:t>Mais</a:t>
            </a:r>
            <a:r>
              <a:rPr lang="en-CA" sz="2400" dirty="0"/>
              <a:t> </a:t>
            </a:r>
            <a:r>
              <a:rPr lang="en-CA" sz="2400" dirty="0" err="1" smtClean="0"/>
              <a:t>politiques</a:t>
            </a:r>
            <a:r>
              <a:rPr lang="en-CA" sz="2400" dirty="0" smtClean="0"/>
              <a:t> </a:t>
            </a:r>
            <a:r>
              <a:rPr lang="en-CA" sz="2400" dirty="0" err="1"/>
              <a:t>créent</a:t>
            </a:r>
            <a:r>
              <a:rPr lang="en-CA" sz="2400" dirty="0"/>
              <a:t> </a:t>
            </a:r>
            <a:r>
              <a:rPr lang="en-CA" sz="2400" dirty="0" err="1"/>
              <a:t>souvent</a:t>
            </a:r>
            <a:r>
              <a:rPr lang="en-CA" sz="2400" dirty="0"/>
              <a:t> </a:t>
            </a:r>
            <a:r>
              <a:rPr lang="en-CA" sz="2400" dirty="0" smtClean="0"/>
              <a:t>lien </a:t>
            </a:r>
            <a:r>
              <a:rPr lang="en-CA" sz="2400" dirty="0" err="1"/>
              <a:t>dangereux</a:t>
            </a:r>
            <a:r>
              <a:rPr lang="en-CA" sz="2400" dirty="0"/>
              <a:t> </a:t>
            </a:r>
            <a:r>
              <a:rPr lang="en-CA" sz="2400" dirty="0" err="1" smtClean="0"/>
              <a:t>employeur</a:t>
            </a:r>
            <a:r>
              <a:rPr lang="en-CA" sz="2400" dirty="0" smtClean="0"/>
              <a:t>/ </a:t>
            </a:r>
            <a:r>
              <a:rPr lang="en-CA" sz="2400" dirty="0" err="1" smtClean="0"/>
              <a:t>employé</a:t>
            </a:r>
            <a:r>
              <a:rPr lang="en-CA" sz="2400" dirty="0"/>
              <a:t>, qui force </a:t>
            </a:r>
            <a:r>
              <a:rPr lang="en-CA" sz="2400" dirty="0" err="1"/>
              <a:t>ce</a:t>
            </a:r>
            <a:r>
              <a:rPr lang="en-CA" sz="2400" dirty="0"/>
              <a:t> </a:t>
            </a:r>
            <a:r>
              <a:rPr lang="en-CA" sz="2400" dirty="0" err="1"/>
              <a:t>dernier</a:t>
            </a:r>
            <a:r>
              <a:rPr lang="en-CA" sz="2400" dirty="0"/>
              <a:t> à accepter </a:t>
            </a:r>
            <a:r>
              <a:rPr lang="en-CA" sz="2400" dirty="0" smtClean="0"/>
              <a:t>conditions </a:t>
            </a:r>
            <a:r>
              <a:rPr lang="en-CA" sz="2400" dirty="0"/>
              <a:t>de travail </a:t>
            </a:r>
            <a:r>
              <a:rPr lang="en-CA" sz="2400" dirty="0" err="1"/>
              <a:t>que</a:t>
            </a:r>
            <a:r>
              <a:rPr lang="en-CA" sz="2400" dirty="0"/>
              <a:t> </a:t>
            </a:r>
            <a:r>
              <a:rPr lang="en-CA" sz="2400" dirty="0" err="1"/>
              <a:t>refusent</a:t>
            </a:r>
            <a:r>
              <a:rPr lang="en-CA" sz="2400" dirty="0"/>
              <a:t> les </a:t>
            </a:r>
            <a:r>
              <a:rPr lang="en-CA" sz="2400" dirty="0" err="1" smtClean="0"/>
              <a:t>résidents</a:t>
            </a:r>
            <a:r>
              <a:rPr lang="en-CA" sz="2400" dirty="0" smtClean="0"/>
              <a:t>: exploitation? </a:t>
            </a:r>
            <a:r>
              <a:rPr lang="en-CA" sz="2400" dirty="0" err="1" smtClean="0"/>
              <a:t>traite</a:t>
            </a:r>
            <a:r>
              <a:rPr lang="en-CA" sz="2400" dirty="0" smtClean="0"/>
              <a:t>?</a:t>
            </a:r>
            <a:endParaRPr lang="en-CA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err="1"/>
              <a:t>Toujours</a:t>
            </a:r>
            <a:r>
              <a:rPr lang="en-CA" sz="2400" dirty="0"/>
              <a:t> </a:t>
            </a:r>
            <a:r>
              <a:rPr lang="en-CA" sz="2400" dirty="0" err="1"/>
              <a:t>présentés</a:t>
            </a:r>
            <a:r>
              <a:rPr lang="en-CA" sz="2400" dirty="0"/>
              <a:t> </a:t>
            </a:r>
            <a:r>
              <a:rPr lang="en-CA" sz="2400" dirty="0" err="1"/>
              <a:t>comme</a:t>
            </a:r>
            <a:r>
              <a:rPr lang="en-CA" sz="2400" dirty="0"/>
              <a:t> des “</a:t>
            </a:r>
            <a:r>
              <a:rPr lang="en-CA" sz="2400" dirty="0" err="1"/>
              <a:t>illégaux</a:t>
            </a:r>
            <a:r>
              <a:rPr lang="en-CA" sz="2400" dirty="0"/>
              <a:t>”, </a:t>
            </a:r>
            <a:r>
              <a:rPr lang="en-CA" sz="2400" dirty="0" err="1"/>
              <a:t>jamais</a:t>
            </a:r>
            <a:r>
              <a:rPr lang="en-CA" sz="2400" dirty="0"/>
              <a:t> </a:t>
            </a:r>
            <a:r>
              <a:rPr lang="en-CA" sz="2400" dirty="0" err="1"/>
              <a:t>comme</a:t>
            </a:r>
            <a:r>
              <a:rPr lang="en-CA" sz="2400" dirty="0"/>
              <a:t> des </a:t>
            </a:r>
            <a:r>
              <a:rPr lang="en-CA" sz="2400" dirty="0" err="1"/>
              <a:t>travailleurs</a:t>
            </a:r>
            <a:r>
              <a:rPr lang="en-CA" sz="2400" dirty="0"/>
              <a:t>.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/>
              <a:t>La </a:t>
            </a:r>
            <a:r>
              <a:rPr lang="en-CA" sz="2400" dirty="0" err="1"/>
              <a:t>compétitivité</a:t>
            </a:r>
            <a:r>
              <a:rPr lang="en-CA" sz="2400" dirty="0"/>
              <a:t> de </a:t>
            </a:r>
            <a:r>
              <a:rPr lang="en-CA" sz="2400" dirty="0" err="1"/>
              <a:t>nombreux</a:t>
            </a:r>
            <a:r>
              <a:rPr lang="en-CA" sz="2400" dirty="0"/>
              <a:t> </a:t>
            </a:r>
            <a:r>
              <a:rPr lang="en-CA" sz="2400" dirty="0" err="1"/>
              <a:t>secteurs</a:t>
            </a:r>
            <a:r>
              <a:rPr lang="en-CA" sz="2400" dirty="0"/>
              <a:t> </a:t>
            </a:r>
            <a:r>
              <a:rPr lang="en-CA" sz="2400" dirty="0" err="1"/>
              <a:t>économiques</a:t>
            </a:r>
            <a:r>
              <a:rPr lang="en-CA" sz="2400" dirty="0"/>
              <a:t> </a:t>
            </a:r>
            <a:r>
              <a:rPr lang="en-CA" sz="2400" dirty="0" err="1"/>
              <a:t>dépend</a:t>
            </a:r>
            <a:r>
              <a:rPr lang="en-CA" sz="2400" dirty="0"/>
              <a:t> de </a:t>
            </a:r>
            <a:r>
              <a:rPr lang="en-CA" sz="2400" dirty="0" err="1"/>
              <a:t>l’emploi</a:t>
            </a:r>
            <a:r>
              <a:rPr lang="en-CA" sz="2400" dirty="0"/>
              <a:t> de “cheap labour”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Les </a:t>
            </a:r>
            <a:r>
              <a:rPr lang="en-CA" sz="2400" dirty="0"/>
              <a:t>migrants </a:t>
            </a:r>
            <a:r>
              <a:rPr lang="en-CA" sz="2400" dirty="0" err="1"/>
              <a:t>irréguliers</a:t>
            </a:r>
            <a:r>
              <a:rPr lang="en-CA" sz="2400" dirty="0"/>
              <a:t> ne “</a:t>
            </a:r>
            <a:r>
              <a:rPr lang="en-CA" sz="2400" dirty="0" err="1"/>
              <a:t>volent</a:t>
            </a:r>
            <a:r>
              <a:rPr lang="en-CA" sz="2400" dirty="0"/>
              <a:t>” pas </a:t>
            </a:r>
            <a:r>
              <a:rPr lang="en-CA" sz="2400" dirty="0" err="1"/>
              <a:t>d’emplois</a:t>
            </a:r>
            <a:r>
              <a:rPr lang="en-CA" sz="2400" dirty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Migrants </a:t>
            </a:r>
            <a:r>
              <a:rPr lang="en-CA" sz="2400" dirty="0" err="1" smtClean="0"/>
              <a:t>n’augmentent</a:t>
            </a:r>
            <a:r>
              <a:rPr lang="en-CA" sz="2400" dirty="0" smtClean="0"/>
              <a:t> pas: crime, maladies, </a:t>
            </a:r>
            <a:r>
              <a:rPr lang="en-CA" sz="2400" dirty="0" err="1" smtClean="0"/>
              <a:t>insécurité</a:t>
            </a:r>
            <a:r>
              <a:rPr lang="en-CA" sz="2400" dirty="0" smtClean="0"/>
              <a:t>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err="1" smtClean="0"/>
              <a:t>Effets</a:t>
            </a:r>
            <a:r>
              <a:rPr lang="en-CA" sz="2400" dirty="0" smtClean="0"/>
              <a:t> de </a:t>
            </a:r>
            <a:r>
              <a:rPr lang="en-CA" sz="2400" dirty="0" err="1" smtClean="0"/>
              <a:t>discours</a:t>
            </a:r>
            <a:endParaRPr lang="en-CA" sz="2400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ickr-Noborder-Network-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>
          <a:xfrm>
            <a:off x="0" y="1"/>
            <a:ext cx="9144000" cy="6934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504056"/>
          </a:xfrm>
        </p:spPr>
        <p:txBody>
          <a:bodyPr/>
          <a:lstStyle/>
          <a:p>
            <a:pPr>
              <a:defRPr/>
            </a:pPr>
            <a:r>
              <a:rPr lang="en-CA" sz="3600" dirty="0" err="1" smtClean="0"/>
              <a:t>L’irresponsabilité</a:t>
            </a:r>
            <a:r>
              <a:rPr lang="en-CA" sz="3600" dirty="0" smtClean="0"/>
              <a:t> des </a:t>
            </a:r>
            <a:r>
              <a:rPr lang="en-CA" sz="3600" dirty="0" err="1" smtClean="0"/>
              <a:t>discours</a:t>
            </a:r>
            <a:r>
              <a:rPr lang="en-CA" sz="3600" dirty="0" smtClean="0"/>
              <a:t> </a:t>
            </a:r>
            <a:r>
              <a:rPr lang="en-CA" sz="3600" dirty="0" err="1" smtClean="0"/>
              <a:t>politiques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/>
          <a:lstStyle/>
          <a:p>
            <a:pPr>
              <a:defRPr/>
            </a:pPr>
            <a:r>
              <a:rPr lang="en-CA" sz="2400" dirty="0" smtClean="0"/>
              <a:t>Le </a:t>
            </a:r>
            <a:r>
              <a:rPr lang="en-CA" sz="2400" dirty="0" err="1" smtClean="0"/>
              <a:t>discours</a:t>
            </a:r>
            <a:r>
              <a:rPr lang="en-CA" sz="2400" dirty="0" smtClean="0"/>
              <a:t> anti-immigration se </a:t>
            </a:r>
            <a:r>
              <a:rPr lang="en-CA" sz="2400" dirty="0" err="1" smtClean="0"/>
              <a:t>banalise</a:t>
            </a:r>
            <a:r>
              <a:rPr lang="en-CA" sz="2400" dirty="0" smtClean="0"/>
              <a:t>.</a:t>
            </a:r>
          </a:p>
          <a:p>
            <a:pPr>
              <a:defRPr/>
            </a:pPr>
            <a:r>
              <a:rPr lang="en-CA" sz="2400" dirty="0" err="1" smtClean="0"/>
              <a:t>Nos</a:t>
            </a:r>
            <a:r>
              <a:rPr lang="en-CA" sz="2400" dirty="0" smtClean="0"/>
              <a:t> </a:t>
            </a:r>
            <a:r>
              <a:rPr lang="en-CA" sz="2400" dirty="0" err="1" smtClean="0"/>
              <a:t>démocracies</a:t>
            </a:r>
            <a:r>
              <a:rPr lang="en-CA" sz="2400" dirty="0" smtClean="0"/>
              <a:t> ne </a:t>
            </a:r>
            <a:r>
              <a:rPr lang="en-CA" sz="2400" dirty="0" err="1" smtClean="0"/>
              <a:t>savent</a:t>
            </a:r>
            <a:r>
              <a:rPr lang="en-CA" sz="2400" dirty="0" smtClean="0"/>
              <a:t> pas “</a:t>
            </a:r>
            <a:r>
              <a:rPr lang="en-CA" sz="2400" dirty="0" err="1" smtClean="0"/>
              <a:t>représenter</a:t>
            </a:r>
            <a:r>
              <a:rPr lang="en-CA" sz="2400" dirty="0" smtClean="0"/>
              <a:t>” les </a:t>
            </a:r>
            <a:r>
              <a:rPr lang="en-CA" sz="2400" dirty="0" err="1" smtClean="0"/>
              <a:t>étrangers</a:t>
            </a:r>
            <a:r>
              <a:rPr lang="en-CA" sz="2400" dirty="0" smtClean="0"/>
              <a:t>, car </a:t>
            </a:r>
            <a:r>
              <a:rPr lang="en-CA" sz="2400" dirty="0" err="1" smtClean="0"/>
              <a:t>ils</a:t>
            </a:r>
            <a:r>
              <a:rPr lang="en-CA" sz="2400" dirty="0" smtClean="0"/>
              <a:t> ne </a:t>
            </a:r>
            <a:r>
              <a:rPr lang="en-CA" sz="2400" dirty="0" err="1" smtClean="0"/>
              <a:t>votent</a:t>
            </a:r>
            <a:r>
              <a:rPr lang="en-CA" sz="2400" dirty="0" smtClean="0"/>
              <a:t> pas et se </a:t>
            </a:r>
            <a:r>
              <a:rPr lang="en-CA" sz="2400" dirty="0" err="1" smtClean="0"/>
              <a:t>plaignent</a:t>
            </a:r>
            <a:r>
              <a:rPr lang="en-CA" sz="2400" dirty="0" smtClean="0"/>
              <a:t> </a:t>
            </a:r>
            <a:r>
              <a:rPr lang="en-CA" sz="2400" dirty="0" err="1" smtClean="0"/>
              <a:t>peu</a:t>
            </a:r>
            <a:r>
              <a:rPr lang="en-CA" sz="2400" dirty="0" smtClean="0"/>
              <a:t>.</a:t>
            </a:r>
          </a:p>
          <a:p>
            <a:pPr>
              <a:defRPr/>
            </a:pPr>
            <a:r>
              <a:rPr lang="en-CA" sz="2400" dirty="0" err="1"/>
              <a:t>Contrairement</a:t>
            </a:r>
            <a:r>
              <a:rPr lang="en-CA" sz="2400" dirty="0"/>
              <a:t> à </a:t>
            </a:r>
            <a:r>
              <a:rPr lang="en-CA" sz="2400" dirty="0" err="1"/>
              <a:t>d’autres</a:t>
            </a:r>
            <a:r>
              <a:rPr lang="en-CA" sz="2400" dirty="0"/>
              <a:t> </a:t>
            </a:r>
            <a:r>
              <a:rPr lang="en-CA" sz="2400" dirty="0" err="1"/>
              <a:t>groupes</a:t>
            </a:r>
            <a:r>
              <a:rPr lang="en-CA" sz="2400" dirty="0"/>
              <a:t> </a:t>
            </a:r>
            <a:r>
              <a:rPr lang="en-CA" sz="2400" dirty="0" err="1"/>
              <a:t>vulnérables</a:t>
            </a:r>
            <a:r>
              <a:rPr lang="en-CA" sz="2400" dirty="0"/>
              <a:t>, absence de mobilisation </a:t>
            </a:r>
            <a:r>
              <a:rPr lang="en-CA" sz="2400" dirty="0" err="1"/>
              <a:t>politique</a:t>
            </a:r>
            <a:r>
              <a:rPr lang="en-CA" sz="2400" dirty="0"/>
              <a:t> par </a:t>
            </a:r>
            <a:r>
              <a:rPr lang="en-CA" sz="2400" dirty="0" err="1"/>
              <a:t>ou</a:t>
            </a:r>
            <a:r>
              <a:rPr lang="en-CA" sz="2400" dirty="0"/>
              <a:t> pour les </a:t>
            </a:r>
            <a:r>
              <a:rPr lang="en-CA" sz="2400" dirty="0" smtClean="0"/>
              <a:t>migrants.</a:t>
            </a:r>
            <a:endParaRPr lang="en-US" sz="2400" dirty="0"/>
          </a:p>
          <a:p>
            <a:pPr>
              <a:defRPr/>
            </a:pPr>
            <a:r>
              <a:rPr lang="en-CA" sz="2400" dirty="0" smtClean="0"/>
              <a:t>Le </a:t>
            </a:r>
            <a:r>
              <a:rPr lang="en-CA" sz="2400" dirty="0" err="1" smtClean="0"/>
              <a:t>paradigme</a:t>
            </a:r>
            <a:r>
              <a:rPr lang="en-CA" sz="2400" dirty="0" smtClean="0"/>
              <a:t> des droits de </a:t>
            </a:r>
            <a:r>
              <a:rPr lang="en-CA" sz="2400" dirty="0" err="1" smtClean="0"/>
              <a:t>l’homme</a:t>
            </a:r>
            <a:r>
              <a:rPr lang="en-CA" sz="2400" dirty="0" smtClean="0"/>
              <a:t> </a:t>
            </a:r>
            <a:r>
              <a:rPr lang="en-CA" sz="2400" dirty="0" err="1" smtClean="0"/>
              <a:t>est</a:t>
            </a:r>
            <a:r>
              <a:rPr lang="en-CA" sz="2400" dirty="0" smtClean="0"/>
              <a:t> né en </a:t>
            </a:r>
            <a:r>
              <a:rPr lang="en-CA" sz="2400" dirty="0" err="1" smtClean="0"/>
              <a:t>grande</a:t>
            </a:r>
            <a:r>
              <a:rPr lang="en-CA" sz="2400" dirty="0" smtClean="0"/>
              <a:t> </a:t>
            </a:r>
            <a:r>
              <a:rPr lang="en-CA" sz="2400" dirty="0" err="1" smtClean="0"/>
              <a:t>partie</a:t>
            </a:r>
            <a:r>
              <a:rPr lang="en-CA" sz="2400" dirty="0" smtClean="0"/>
              <a:t> des exactions </a:t>
            </a:r>
            <a:r>
              <a:rPr lang="en-CA" sz="2400" dirty="0" err="1" smtClean="0"/>
              <a:t>fascistes</a:t>
            </a:r>
            <a:r>
              <a:rPr lang="en-CA" sz="2400" dirty="0" smtClean="0"/>
              <a:t> </a:t>
            </a:r>
            <a:r>
              <a:rPr lang="en-CA" sz="2400" dirty="0" err="1" smtClean="0"/>
              <a:t>contre</a:t>
            </a:r>
            <a:r>
              <a:rPr lang="en-CA" sz="2400" dirty="0" smtClean="0"/>
              <a:t> des </a:t>
            </a:r>
            <a:r>
              <a:rPr lang="en-CA" sz="2400" dirty="0" err="1" smtClean="0"/>
              <a:t>personnes</a:t>
            </a:r>
            <a:r>
              <a:rPr lang="en-CA" sz="2400" dirty="0" smtClean="0"/>
              <a:t> “</a:t>
            </a:r>
            <a:r>
              <a:rPr lang="en-CA" sz="2400" dirty="0" err="1" smtClean="0"/>
              <a:t>étrangères</a:t>
            </a:r>
            <a:r>
              <a:rPr lang="en-CA" sz="2400" dirty="0" smtClean="0"/>
              <a:t>”</a:t>
            </a:r>
          </a:p>
          <a:p>
            <a:pPr>
              <a:defRPr/>
            </a:pPr>
            <a:r>
              <a:rPr lang="en-CA" sz="2400" dirty="0" smtClean="0"/>
              <a:t>Le </a:t>
            </a:r>
            <a:r>
              <a:rPr lang="en-CA" sz="2400" dirty="0" err="1" smtClean="0"/>
              <a:t>système</a:t>
            </a:r>
            <a:r>
              <a:rPr lang="en-CA" sz="2400" dirty="0" smtClean="0"/>
              <a:t> </a:t>
            </a:r>
            <a:r>
              <a:rPr lang="en-CA" sz="2400" dirty="0" err="1" smtClean="0"/>
              <a:t>politique</a:t>
            </a:r>
            <a:r>
              <a:rPr lang="en-CA" sz="2400" dirty="0" smtClean="0"/>
              <a:t> </a:t>
            </a:r>
            <a:r>
              <a:rPr lang="en-CA" sz="2400" dirty="0" err="1" smtClean="0"/>
              <a:t>n’offre</a:t>
            </a:r>
            <a:r>
              <a:rPr lang="en-CA" sz="2400" dirty="0" smtClean="0"/>
              <a:t> </a:t>
            </a:r>
            <a:r>
              <a:rPr lang="en-CA" sz="2400" dirty="0" err="1" smtClean="0"/>
              <a:t>aucun</a:t>
            </a:r>
            <a:r>
              <a:rPr lang="en-CA" sz="2400" dirty="0" smtClean="0"/>
              <a:t> </a:t>
            </a:r>
            <a:r>
              <a:rPr lang="en-CA" sz="2400" dirty="0" err="1" smtClean="0"/>
              <a:t>incitatif</a:t>
            </a:r>
            <a:r>
              <a:rPr lang="en-CA" sz="2400" dirty="0" smtClean="0"/>
              <a:t> pour </a:t>
            </a:r>
            <a:r>
              <a:rPr lang="en-CA" sz="2400" dirty="0" err="1" smtClean="0"/>
              <a:t>défendre</a:t>
            </a:r>
            <a:r>
              <a:rPr lang="en-CA" sz="2400" dirty="0" smtClean="0"/>
              <a:t> les droits des migrants: le faire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considéré</a:t>
            </a:r>
            <a:r>
              <a:rPr lang="en-CA" sz="2400" dirty="0" smtClean="0"/>
              <a:t> </a:t>
            </a:r>
            <a:r>
              <a:rPr lang="en-CA" sz="2400" dirty="0" err="1" smtClean="0"/>
              <a:t>comme</a:t>
            </a:r>
            <a:r>
              <a:rPr lang="en-CA" sz="2400" dirty="0" smtClean="0"/>
              <a:t> un “suicide” </a:t>
            </a:r>
            <a:r>
              <a:rPr lang="en-CA" sz="2400" dirty="0" err="1" smtClean="0"/>
              <a:t>politique</a:t>
            </a:r>
            <a:r>
              <a:rPr lang="en-CA" sz="2400" dirty="0" smtClean="0"/>
              <a:t>.</a:t>
            </a:r>
          </a:p>
          <a:p>
            <a:pPr>
              <a:defRPr/>
            </a:pPr>
            <a:r>
              <a:rPr lang="en-CA" sz="2400" dirty="0" err="1" smtClean="0"/>
              <a:t>Discours</a:t>
            </a:r>
            <a:r>
              <a:rPr lang="en-CA" sz="2400" dirty="0" smtClean="0"/>
              <a:t> </a:t>
            </a:r>
            <a:r>
              <a:rPr lang="en-CA" sz="2400" dirty="0" err="1" smtClean="0"/>
              <a:t>nationalistes</a:t>
            </a:r>
            <a:r>
              <a:rPr lang="en-CA" sz="2400" dirty="0" smtClean="0"/>
              <a:t> </a:t>
            </a:r>
            <a:r>
              <a:rPr lang="en-CA" sz="2400" dirty="0" err="1" smtClean="0"/>
              <a:t>populistes</a:t>
            </a:r>
            <a:r>
              <a:rPr lang="en-CA" sz="2400" dirty="0" smtClean="0"/>
              <a:t>: </a:t>
            </a:r>
            <a:r>
              <a:rPr lang="en-CA" sz="2400" dirty="0" err="1" smtClean="0"/>
              <a:t>loyauté</a:t>
            </a:r>
            <a:r>
              <a:rPr lang="en-CA" sz="2400" dirty="0" smtClean="0"/>
              <a:t>, </a:t>
            </a:r>
            <a:r>
              <a:rPr lang="en-CA" sz="2400" dirty="0" err="1" smtClean="0"/>
              <a:t>autorit</a:t>
            </a:r>
            <a:r>
              <a:rPr lang="en-CA" sz="2400" dirty="0" err="1"/>
              <a:t>é</a:t>
            </a:r>
            <a:r>
              <a:rPr lang="en-CA" sz="2400" dirty="0" smtClean="0"/>
              <a:t>, </a:t>
            </a:r>
            <a:r>
              <a:rPr lang="en-CA" sz="2400" dirty="0" err="1" smtClean="0"/>
              <a:t>charité</a:t>
            </a:r>
            <a:r>
              <a:rPr lang="en-CA" sz="2400" dirty="0" smtClean="0"/>
              <a:t>, </a:t>
            </a:r>
            <a:r>
              <a:rPr lang="en-CA" sz="2400" dirty="0" err="1" smtClean="0"/>
              <a:t>plutôt</a:t>
            </a:r>
            <a:r>
              <a:rPr lang="en-CA" sz="2400" dirty="0" smtClean="0"/>
              <a:t> </a:t>
            </a:r>
            <a:r>
              <a:rPr lang="en-CA" sz="2400" dirty="0" err="1" smtClean="0"/>
              <a:t>que</a:t>
            </a:r>
            <a:r>
              <a:rPr lang="en-CA" sz="2400" dirty="0" smtClean="0"/>
              <a:t> </a:t>
            </a:r>
            <a:r>
              <a:rPr lang="en-CA" sz="2400" dirty="0" err="1" smtClean="0"/>
              <a:t>liberté</a:t>
            </a:r>
            <a:r>
              <a:rPr lang="en-CA" sz="2400" dirty="0" smtClean="0"/>
              <a:t>, </a:t>
            </a:r>
            <a:r>
              <a:rPr lang="en-CA" sz="2400" dirty="0" err="1" smtClean="0"/>
              <a:t>équité</a:t>
            </a:r>
            <a:r>
              <a:rPr lang="en-CA" sz="2400" dirty="0" smtClean="0"/>
              <a:t>, </a:t>
            </a:r>
            <a:r>
              <a:rPr lang="en-CA" sz="2400" dirty="0" err="1" smtClean="0"/>
              <a:t>soin</a:t>
            </a:r>
            <a:r>
              <a:rPr lang="en-CA" sz="2400" dirty="0" smtClean="0"/>
              <a:t> (care)</a:t>
            </a:r>
            <a:endParaRPr lang="en-CA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ickr-Bavetta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"/>
            <a:ext cx="9286908" cy="6965181"/>
          </a:xfrm>
          <a:prstGeom prst="rect">
            <a:avLst/>
          </a:prstGeom>
        </p:spPr>
      </p:pic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7813"/>
            <a:ext cx="8640960" cy="774923"/>
          </a:xfrm>
        </p:spPr>
        <p:txBody>
          <a:bodyPr/>
          <a:lstStyle/>
          <a:p>
            <a:pPr algn="l" eaLnBrk="1" hangingPunct="1">
              <a:defRPr/>
            </a:pPr>
            <a:r>
              <a:rPr lang="en-CA" sz="3000" dirty="0" smtClean="0"/>
              <a:t>Le </a:t>
            </a:r>
            <a:r>
              <a:rPr lang="en-CA" sz="3000" dirty="0" err="1" smtClean="0"/>
              <a:t>judiciaire</a:t>
            </a:r>
            <a:r>
              <a:rPr lang="en-CA" sz="3000" dirty="0" smtClean="0"/>
              <a:t> </a:t>
            </a:r>
            <a:r>
              <a:rPr lang="en-CA" sz="3000" dirty="0" err="1" smtClean="0"/>
              <a:t>sait</a:t>
            </a:r>
            <a:r>
              <a:rPr lang="en-CA" sz="3000" dirty="0" smtClean="0"/>
              <a:t> </a:t>
            </a:r>
            <a:r>
              <a:rPr lang="en-CA" sz="3000" dirty="0" err="1" smtClean="0"/>
              <a:t>défendre</a:t>
            </a:r>
            <a:r>
              <a:rPr lang="en-CA" sz="3000" dirty="0" smtClean="0"/>
              <a:t> les </a:t>
            </a:r>
            <a:r>
              <a:rPr lang="en-CA" sz="3000" dirty="0" err="1" smtClean="0"/>
              <a:t>droits</a:t>
            </a:r>
            <a:r>
              <a:rPr lang="en-CA" sz="3000" dirty="0" smtClean="0"/>
              <a:t> des migrants</a:t>
            </a:r>
            <a:endParaRPr lang="fr-CA" sz="3000" dirty="0"/>
          </a:p>
        </p:txBody>
      </p:sp>
      <p:sp>
        <p:nvSpPr>
          <p:cNvPr id="2" name="Subtitl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CA" sz="2800" dirty="0" err="1" smtClean="0"/>
              <a:t>Démocraties</a:t>
            </a:r>
            <a:r>
              <a:rPr lang="en-CA" sz="2800" dirty="0" smtClean="0"/>
              <a:t> </a:t>
            </a:r>
            <a:r>
              <a:rPr lang="en-CA" sz="2800" dirty="0" err="1" smtClean="0"/>
              <a:t>contemporaines</a:t>
            </a:r>
            <a:r>
              <a:rPr lang="en-CA" sz="2800" dirty="0" smtClean="0"/>
              <a:t> </a:t>
            </a:r>
            <a:r>
              <a:rPr lang="en-CA" sz="2800" dirty="0" err="1" smtClean="0"/>
              <a:t>requièrent</a:t>
            </a:r>
            <a:r>
              <a:rPr lang="en-CA" sz="2800" dirty="0" smtClean="0"/>
              <a:t>: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CA" sz="2400" dirty="0" err="1" smtClean="0"/>
              <a:t>Représentation</a:t>
            </a:r>
            <a:r>
              <a:rPr lang="en-CA" sz="2400" dirty="0" smtClean="0"/>
              <a:t> + </a:t>
            </a:r>
            <a:r>
              <a:rPr lang="en-CA" sz="2400" dirty="0" err="1" smtClean="0"/>
              <a:t>Droits</a:t>
            </a:r>
            <a:r>
              <a:rPr lang="en-CA" sz="2400" dirty="0" smtClean="0"/>
              <a:t> de </a:t>
            </a:r>
            <a:r>
              <a:rPr lang="en-CA" sz="2400" dirty="0" err="1" smtClean="0"/>
              <a:t>l’homme</a:t>
            </a:r>
            <a:r>
              <a:rPr lang="en-CA" sz="2400" dirty="0" smtClean="0"/>
              <a:t> + </a:t>
            </a:r>
            <a:r>
              <a:rPr lang="en-CA" sz="2400" dirty="0" err="1" smtClean="0"/>
              <a:t>État</a:t>
            </a:r>
            <a:r>
              <a:rPr lang="en-CA" sz="2400" dirty="0" smtClean="0"/>
              <a:t> de </a:t>
            </a:r>
            <a:r>
              <a:rPr lang="en-CA" sz="2400" dirty="0" err="1" smtClean="0"/>
              <a:t>droit</a:t>
            </a:r>
            <a:endParaRPr lang="en-CA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2800" dirty="0" err="1" smtClean="0"/>
              <a:t>Tribunaux</a:t>
            </a:r>
            <a:r>
              <a:rPr lang="en-CA" sz="2800" dirty="0" smtClean="0"/>
              <a:t> </a:t>
            </a:r>
            <a:r>
              <a:rPr lang="en-CA" sz="2800" dirty="0" err="1" smtClean="0"/>
              <a:t>n’ont</a:t>
            </a:r>
            <a:r>
              <a:rPr lang="en-CA" sz="2800" dirty="0" smtClean="0"/>
              <a:t> pas de </a:t>
            </a:r>
            <a:r>
              <a:rPr lang="en-CA" sz="2800" dirty="0" err="1" smtClean="0"/>
              <a:t>préoccupations</a:t>
            </a:r>
            <a:r>
              <a:rPr lang="en-CA" sz="2800" dirty="0" smtClean="0"/>
              <a:t> </a:t>
            </a:r>
            <a:r>
              <a:rPr lang="en-CA" sz="2800" dirty="0" err="1" smtClean="0"/>
              <a:t>électorales</a:t>
            </a:r>
            <a:endParaRPr lang="en-CA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2800" dirty="0" err="1" smtClean="0"/>
              <a:t>Nombreuses</a:t>
            </a:r>
            <a:r>
              <a:rPr lang="en-CA" sz="2800" dirty="0" smtClean="0"/>
              <a:t> </a:t>
            </a:r>
            <a:r>
              <a:rPr lang="en-CA" sz="2800" dirty="0" err="1" smtClean="0"/>
              <a:t>décisions</a:t>
            </a:r>
            <a:r>
              <a:rPr lang="en-CA" sz="2800" dirty="0" smtClean="0"/>
              <a:t> </a:t>
            </a:r>
            <a:r>
              <a:rPr lang="en-CA" sz="2800" dirty="0" err="1" smtClean="0"/>
              <a:t>remarquables</a:t>
            </a:r>
            <a:r>
              <a:rPr lang="en-CA" sz="2800" dirty="0" smtClean="0"/>
              <a:t> </a:t>
            </a:r>
            <a:r>
              <a:rPr lang="en-CA" sz="2800" dirty="0" err="1" smtClean="0"/>
              <a:t>récentes</a:t>
            </a:r>
            <a:endParaRPr lang="en-CA" sz="28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CA" sz="2400" dirty="0" smtClean="0"/>
              <a:t>International: ECHR, ECJ, HRC, CAT…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CA" sz="2400" dirty="0" smtClean="0"/>
              <a:t>National: UKSC, USSC, CSC…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CA" sz="2400" dirty="0" smtClean="0"/>
              <a:t>NHRI: CDPJQ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2800" dirty="0" err="1" smtClean="0"/>
              <a:t>Volonté</a:t>
            </a:r>
            <a:r>
              <a:rPr lang="en-CA" sz="2800" dirty="0" smtClean="0"/>
              <a:t> </a:t>
            </a:r>
            <a:r>
              <a:rPr lang="en-CA" sz="2800" dirty="0" err="1" smtClean="0"/>
              <a:t>politique</a:t>
            </a:r>
            <a:r>
              <a:rPr lang="en-CA" sz="2800" dirty="0" smtClean="0"/>
              <a:t> </a:t>
            </a:r>
            <a:r>
              <a:rPr lang="en-CA" sz="2800" dirty="0" smtClean="0"/>
              <a:t>limiter </a:t>
            </a:r>
            <a:r>
              <a:rPr lang="en-CA" sz="2800" dirty="0" err="1" smtClean="0"/>
              <a:t>accès</a:t>
            </a:r>
            <a:r>
              <a:rPr lang="en-CA" sz="2800" dirty="0" smtClean="0"/>
              <a:t> migrants </a:t>
            </a:r>
            <a:r>
              <a:rPr lang="en-CA" sz="2800" dirty="0" smtClean="0"/>
              <a:t>à la justice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2800" dirty="0" err="1" smtClean="0"/>
              <a:t>Besoin</a:t>
            </a:r>
            <a:r>
              <a:rPr lang="en-CA" sz="2800" dirty="0" smtClean="0"/>
              <a:t> </a:t>
            </a:r>
            <a:r>
              <a:rPr lang="en-CA" sz="2800" dirty="0" err="1" smtClean="0"/>
              <a:t>soutenir</a:t>
            </a:r>
            <a:r>
              <a:rPr lang="en-CA" sz="2800" dirty="0" smtClean="0"/>
              <a:t> </a:t>
            </a:r>
            <a:r>
              <a:rPr lang="en-CA" sz="2800" dirty="0" smtClean="0"/>
              <a:t>le travail des </a:t>
            </a:r>
            <a:r>
              <a:rPr lang="en-CA" sz="2800" dirty="0" err="1" smtClean="0"/>
              <a:t>avocats</a:t>
            </a:r>
            <a:r>
              <a:rPr lang="en-CA" sz="2800" dirty="0" smtClean="0"/>
              <a:t> et des </a:t>
            </a:r>
            <a:r>
              <a:rPr lang="en-CA" sz="2800" dirty="0" smtClean="0"/>
              <a:t>ONGs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2800" dirty="0" err="1" smtClean="0"/>
              <a:t>Établir</a:t>
            </a:r>
            <a:r>
              <a:rPr lang="en-CA" sz="2800" dirty="0" smtClean="0"/>
              <a:t> des “firewalls” entre administrations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HCR-E.-Hockstein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>
          <a:xfrm>
            <a:off x="0" y="0"/>
            <a:ext cx="9144000" cy="6998667"/>
          </a:xfrm>
          <a:prstGeom prst="rect">
            <a:avLst/>
          </a:prstGeom>
        </p:spPr>
      </p:pic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CCIL 2012</a:t>
            </a:r>
            <a:endParaRPr lang="fr-CA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 smtClean="0"/>
              <a:t>La communauté internationale </a:t>
            </a:r>
            <a:br>
              <a:rPr lang="fr-FR" sz="3200" dirty="0" smtClean="0"/>
            </a:br>
            <a:r>
              <a:rPr lang="fr-FR" sz="3200" dirty="0" smtClean="0"/>
              <a:t>se mobilise lentement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err="1" smtClean="0"/>
              <a:t>Etats</a:t>
            </a:r>
            <a:r>
              <a:rPr lang="en-CA" dirty="0" smtClean="0"/>
              <a:t> </a:t>
            </a:r>
            <a:r>
              <a:rPr lang="en-CA" dirty="0" err="1" smtClean="0"/>
              <a:t>réticents</a:t>
            </a:r>
            <a:r>
              <a:rPr lang="en-CA" dirty="0" smtClean="0"/>
              <a:t> à limiter </a:t>
            </a:r>
            <a:r>
              <a:rPr lang="en-CA" dirty="0" err="1" smtClean="0"/>
              <a:t>leur</a:t>
            </a:r>
            <a:r>
              <a:rPr lang="en-CA" dirty="0" smtClean="0"/>
              <a:t> </a:t>
            </a:r>
            <a:r>
              <a:rPr lang="en-CA" dirty="0" err="1" smtClean="0"/>
              <a:t>souveraineté</a:t>
            </a:r>
            <a:r>
              <a:rPr lang="en-CA" dirty="0" smtClean="0"/>
              <a:t> en </a:t>
            </a:r>
            <a:r>
              <a:rPr lang="en-CA" dirty="0" err="1" smtClean="0"/>
              <a:t>partageant</a:t>
            </a:r>
            <a:r>
              <a:rPr lang="en-CA" dirty="0" smtClean="0"/>
              <a:t> les </a:t>
            </a:r>
            <a:r>
              <a:rPr lang="en-CA" dirty="0" err="1" smtClean="0"/>
              <a:t>pouvoirs</a:t>
            </a:r>
            <a:r>
              <a:rPr lang="en-CA" dirty="0" smtClean="0"/>
              <a:t> en </a:t>
            </a:r>
            <a:r>
              <a:rPr lang="en-CA" dirty="0" err="1" smtClean="0"/>
              <a:t>matière</a:t>
            </a:r>
            <a:r>
              <a:rPr lang="en-CA" dirty="0" smtClean="0"/>
              <a:t> </a:t>
            </a:r>
            <a:r>
              <a:rPr lang="en-CA" dirty="0" err="1" smtClean="0"/>
              <a:t>migratoire</a:t>
            </a: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GFMD, RCPs, externalisation des </a:t>
            </a:r>
            <a:r>
              <a:rPr lang="en-CA" dirty="0" err="1" smtClean="0"/>
              <a:t>contrôles</a:t>
            </a:r>
            <a:endParaRPr lang="en-CA" dirty="0" smtClean="0"/>
          </a:p>
          <a:p>
            <a:pPr eaLnBrk="1" hangingPunct="1">
              <a:defRPr/>
            </a:pPr>
            <a:r>
              <a:rPr lang="en-CA" dirty="0" err="1" smtClean="0"/>
              <a:t>Depuis</a:t>
            </a:r>
            <a:r>
              <a:rPr lang="en-CA" dirty="0" smtClean="0"/>
              <a:t> 2006, </a:t>
            </a:r>
            <a:r>
              <a:rPr lang="en-CA" dirty="0" err="1" smtClean="0"/>
              <a:t>plusieurs</a:t>
            </a:r>
            <a:r>
              <a:rPr lang="en-CA" dirty="0" smtClean="0"/>
              <a:t> initiatives: HLD 06, GMG, GFMD, HLD 13</a:t>
            </a:r>
          </a:p>
          <a:p>
            <a:pPr eaLnBrk="1" hangingPunct="1">
              <a:defRPr/>
            </a:pPr>
            <a:r>
              <a:rPr lang="en-CA" dirty="0" smtClean="0"/>
              <a:t>CMW, </a:t>
            </a:r>
            <a:r>
              <a:rPr lang="en-CA" dirty="0" err="1" smtClean="0"/>
              <a:t>Protocole</a:t>
            </a:r>
            <a:r>
              <a:rPr lang="en-CA" dirty="0" smtClean="0"/>
              <a:t> </a:t>
            </a:r>
            <a:r>
              <a:rPr lang="en-CA" dirty="0" err="1" smtClean="0"/>
              <a:t>Traite</a:t>
            </a:r>
            <a:r>
              <a:rPr lang="en-CA" dirty="0" smtClean="0"/>
              <a:t>, </a:t>
            </a:r>
            <a:r>
              <a:rPr lang="en-CA" dirty="0" err="1" smtClean="0"/>
              <a:t>Protocole</a:t>
            </a:r>
            <a:r>
              <a:rPr lang="en-CA" dirty="0" smtClean="0"/>
              <a:t> Traffic, conventions OIT (189: Trav. </a:t>
            </a:r>
            <a:r>
              <a:rPr lang="en-CA" dirty="0" err="1" smtClean="0"/>
              <a:t>Domestiques</a:t>
            </a:r>
            <a:r>
              <a:rPr lang="en-CA" dirty="0" smtClean="0"/>
              <a:t>)</a:t>
            </a:r>
          </a:p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Érable">
  <a:themeElements>
    <a:clrScheme name="Érab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Érab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rab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rab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rab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rab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rab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rab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rab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rab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rab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4532</TotalTime>
  <Words>544</Words>
  <Application>Microsoft Office PowerPoint</Application>
  <PresentationFormat>On-screen Show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Érable</vt:lpstr>
      <vt:lpstr>Acrobat Document</vt:lpstr>
      <vt:lpstr>Entre mythes et crises:  Repenser les politiques  migratoires et la place du migrant dans nos sociétés</vt:lpstr>
      <vt:lpstr>Nous sommes tous des migrants</vt:lpstr>
      <vt:lpstr>Les migrants ont des droits </vt:lpstr>
      <vt:lpstr>La migration irrégulière n’est pas un crime</vt:lpstr>
      <vt:lpstr>PowerPoint Presentation</vt:lpstr>
      <vt:lpstr>La vulnérabilité des migrants est “construite”</vt:lpstr>
      <vt:lpstr>L’irresponsabilité des discours politiques</vt:lpstr>
      <vt:lpstr>Le judiciaire sait défendre les droits des migrants</vt:lpstr>
      <vt:lpstr>La communauté internationale  se mobilise lentement</vt:lpstr>
      <vt:lpstr>“Les droits des migrants sont  des droits de l’homme”  “La dignité n’a pas de nationalité”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irregular migration in Canada</dc:title>
  <dc:creator>Idil</dc:creator>
  <cp:lastModifiedBy>Francois</cp:lastModifiedBy>
  <cp:revision>227</cp:revision>
  <dcterms:created xsi:type="dcterms:W3CDTF">2006-03-10T15:44:47Z</dcterms:created>
  <dcterms:modified xsi:type="dcterms:W3CDTF">2014-01-22T05:51:44Z</dcterms:modified>
</cp:coreProperties>
</file>